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Playfair Display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layfairDisplay-regular.fntdata"/><Relationship Id="rId43" Type="http://schemas.openxmlformats.org/officeDocument/2006/relationships/slide" Target="slides/slide38.xml"/><Relationship Id="rId46" Type="http://schemas.openxmlformats.org/officeDocument/2006/relationships/font" Target="fonts/PlayfairDisplay-italic.fntdata"/><Relationship Id="rId45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PlayfairDisplay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16c5209a1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16c5209a1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16c5209a1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16c5209a1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16c5209a1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16c5209a1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16c5209a1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16c5209a1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16c5209a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16c5209a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16c5209a1_1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16c5209a1_1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16c5209a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416c5209a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16c5209a1_1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16c5209a1_1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16c5209a1_1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16c5209a1_1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16c5209a1_1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16c5209a1_1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16c5209a1_1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16c5209a1_1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16c5209a1_1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16c5209a1_1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16c5209a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416c5209a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16c5209a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16c5209a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16c5209a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416c5209a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16c5209a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16c5209a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16c5209a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416c5209a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16c5209a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16c5209a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16c5209a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416c5209a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16c5209a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416c5209a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16c5209a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16c5209a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16c5209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16c5209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416c5209a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416c5209a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16c5209a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416c5209a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16c5209a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16c5209a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16c5209a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16c5209a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416c5209a1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416c5209a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16c5209a1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16c5209a1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416c5209a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416c5209a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416c5209a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416c5209a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416c5209a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416c5209a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16c5209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16c5209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16c5209a1_1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16c5209a1_1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16c5209a1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16c5209a1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16c5209a1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16c5209a1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16c5209a1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16c5209a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16c5209a1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16c5209a1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jpg"/><Relationship Id="rId4" Type="http://schemas.openxmlformats.org/officeDocument/2006/relationships/image" Target="../media/image68.jpg"/><Relationship Id="rId5" Type="http://schemas.openxmlformats.org/officeDocument/2006/relationships/image" Target="../media/image6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zP5aAD2ryHCZHgqJicoBL5bpS8KFECwl/view" TargetMode="External"/><Relationship Id="rId4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MZ2P4xtmLWDShSmm_CPzQfIn7ZYUAoGY/view" TargetMode="External"/><Relationship Id="rId4" Type="http://schemas.openxmlformats.org/officeDocument/2006/relationships/image" Target="../media/image3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80qSJpQO9smLFxKblJPk6UvbwEP0NjwM/view" TargetMode="External"/><Relationship Id="rId4" Type="http://schemas.openxmlformats.org/officeDocument/2006/relationships/image" Target="../media/image4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57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NQjQudNoH3b8t-rRqGUDDVd_h7R7Wuav/view" TargetMode="External"/><Relationship Id="rId4" Type="http://schemas.openxmlformats.org/officeDocument/2006/relationships/image" Target="../media/image4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40.png"/><Relationship Id="rId6" Type="http://schemas.openxmlformats.org/officeDocument/2006/relationships/image" Target="../media/image58.png"/><Relationship Id="rId7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UEr1T8sNHVb2-k_V0vR6dBnbtl6WznIk/view" TargetMode="External"/><Relationship Id="rId4" Type="http://schemas.openxmlformats.org/officeDocument/2006/relationships/image" Target="../media/image6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HPCHqe06QLDtCvIOXPRNZ2LPzOUqhQqC/view" TargetMode="External"/><Relationship Id="rId4" Type="http://schemas.openxmlformats.org/officeDocument/2006/relationships/image" Target="../media/image4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54.png"/><Relationship Id="rId5" Type="http://schemas.openxmlformats.org/officeDocument/2006/relationships/image" Target="../media/image60.png"/><Relationship Id="rId6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50.png"/><Relationship Id="rId6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aqDm4z2BrgdExPKbGjIKbvOR3U4asKiw/view" TargetMode="External"/><Relationship Id="rId4" Type="http://schemas.openxmlformats.org/officeDocument/2006/relationships/image" Target="../media/image6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jpg"/><Relationship Id="rId4" Type="http://schemas.openxmlformats.org/officeDocument/2006/relationships/hyperlink" Target="http://drive.google.com/file/d/133FmQOiaUHh0WifsRwo1_5EqxP27fFSe/view" TargetMode="External"/><Relationship Id="rId5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502525" y="1677600"/>
            <a:ext cx="3244200" cy="1788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ROBOT STÄUBLI </a:t>
            </a:r>
            <a:endParaRPr b="1" sz="2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SOUTENANCE</a:t>
            </a:r>
            <a:endParaRPr b="1" sz="2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530138" y="3355200"/>
            <a:ext cx="36138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Avec une présentation de : </a:t>
            </a:r>
            <a:endParaRPr b="1" sz="15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 TOURAIS </a:t>
            </a:r>
            <a:endParaRPr b="1"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Matthieu MOCHET </a:t>
            </a:r>
            <a:endParaRPr b="1"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Tom AUGER </a:t>
            </a:r>
            <a:endParaRPr b="1"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Nicolas FELLAH </a:t>
            </a:r>
            <a:endParaRPr b="1"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8817" l="0" r="0" t="0"/>
          <a:stretch/>
        </p:blipFill>
        <p:spPr>
          <a:xfrm>
            <a:off x="5258400" y="396300"/>
            <a:ext cx="2157275" cy="2781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82491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TOUS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IMPRESSION 3D</a:t>
            </a:r>
            <a:endParaRPr/>
          </a:p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2676" l="0" r="0" t="0"/>
          <a:stretch/>
        </p:blipFill>
        <p:spPr>
          <a:xfrm>
            <a:off x="673075" y="1062600"/>
            <a:ext cx="2307326" cy="37187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750" y="1011513"/>
            <a:ext cx="2396204" cy="382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9" name="Google Shape;159;p22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TOM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3172125" y="1630875"/>
            <a:ext cx="26703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Support feutre </a:t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IMPRESSION 3D</a:t>
            </a:r>
            <a:endParaRPr/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50" y="1170125"/>
            <a:ext cx="2673699" cy="3458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924" y="1170125"/>
            <a:ext cx="4018246" cy="3458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1" name="Google Shape;171;p23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TOM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3351350" y="1170125"/>
            <a:ext cx="1406700" cy="3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scrutateur laser    </a:t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+</a:t>
            </a: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support</a:t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IMPRESSION 3D</a:t>
            </a:r>
            <a:endParaRPr/>
          </a:p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TOM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925" y="1272425"/>
            <a:ext cx="2392150" cy="356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2930413" y="770650"/>
            <a:ext cx="380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Pince</a:t>
            </a: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IMPRESSION 3D</a:t>
            </a:r>
            <a:endParaRPr/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46"/>
            <a:ext cx="4418975" cy="25978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710" y="1081838"/>
            <a:ext cx="2803265" cy="2774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4" name="Google Shape;194;p25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TOM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347238" y="3951013"/>
            <a:ext cx="43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plaque IUT Evry Staubli</a:t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5771738" y="4048425"/>
            <a:ext cx="2803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TOTEM</a:t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chemeClr val="lt1"/>
                </a:highlight>
              </a:rPr>
              <a:t> </a:t>
            </a:r>
            <a:r>
              <a:rPr lang="fr"/>
              <a:t>IV.   CHOIX DES CAPTEURS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00" y="1426738"/>
            <a:ext cx="2943225" cy="289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" name="Google Shape;204;p26"/>
          <p:cNvSpPr txBox="1"/>
          <p:nvPr/>
        </p:nvSpPr>
        <p:spPr>
          <a:xfrm>
            <a:off x="4463625" y="191825"/>
            <a:ext cx="42345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CAPTEURS :</a:t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274" y="1179400"/>
            <a:ext cx="3390275" cy="3390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" name="Google Shape;206;p26"/>
          <p:cNvSpPr txBox="1"/>
          <p:nvPr/>
        </p:nvSpPr>
        <p:spPr>
          <a:xfrm>
            <a:off x="721000" y="4450175"/>
            <a:ext cx="28260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1100" u="sng">
                <a:solidFill>
                  <a:schemeClr val="dk2"/>
                </a:solidFill>
              </a:rPr>
              <a:t>Scrutateur SICK S300 Mini</a:t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5230514" y="4569675"/>
            <a:ext cx="31338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 u="sng">
                <a:solidFill>
                  <a:schemeClr val="dk2"/>
                </a:solidFill>
              </a:rPr>
              <a:t>Capteur de porte SICK RE13-SA64</a:t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MATTHIEU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Paramétrage laser</a:t>
            </a:r>
            <a:endParaRPr/>
          </a:p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5335" l="13254" r="0" t="30990"/>
          <a:stretch/>
        </p:blipFill>
        <p:spPr>
          <a:xfrm>
            <a:off x="2918675" y="0"/>
            <a:ext cx="6225326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33675"/>
            <a:ext cx="573405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chemeClr val="lt1"/>
                </a:highlight>
              </a:rPr>
              <a:t> </a:t>
            </a:r>
            <a:r>
              <a:rPr lang="fr"/>
              <a:t>IV.   CHOIX DES CAPTEURS</a:t>
            </a: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4471000" y="191825"/>
            <a:ext cx="42345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CAPTEURS </a:t>
            </a: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SUPPLÉMENTAIRES</a:t>
            </a: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:</a:t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sécurité machine</a:t>
            </a:r>
            <a:endParaRPr b="1"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25" y="1270925"/>
            <a:ext cx="3260350" cy="326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4">
            <a:alphaModFix/>
          </a:blip>
          <a:srcRect b="0" l="8956" r="9169" t="0"/>
          <a:stretch/>
        </p:blipFill>
        <p:spPr>
          <a:xfrm rot="5400000">
            <a:off x="3276925" y="1482550"/>
            <a:ext cx="3265250" cy="280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8" name="Google Shape;22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9725" y="1255000"/>
            <a:ext cx="2537675" cy="326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" name="Google Shape;229;p28"/>
          <p:cNvSpPr txBox="1"/>
          <p:nvPr/>
        </p:nvSpPr>
        <p:spPr>
          <a:xfrm>
            <a:off x="249025" y="3606975"/>
            <a:ext cx="37983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Masse: Blue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Signal: Noir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24V: Marron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TOM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>
            <a:off x="5587225" y="0"/>
            <a:ext cx="3556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9" name="Google Shape;23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Explications connecteur: J-100</a:t>
            </a:r>
            <a:endParaRPr sz="4000"/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3">
            <a:alphaModFix/>
          </a:blip>
          <a:srcRect b="39620" l="2797" r="-952" t="0"/>
          <a:stretch/>
        </p:blipFill>
        <p:spPr>
          <a:xfrm>
            <a:off x="311700" y="1698525"/>
            <a:ext cx="8520599" cy="28413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1" name="Google Shape;241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MATTHIEU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5587225" y="11625"/>
            <a:ext cx="3556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0" name="Google Shape;25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Autres connecteurs</a:t>
            </a:r>
            <a:endParaRPr sz="4000"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88" y="1874113"/>
            <a:ext cx="4505325" cy="1971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325" y="314175"/>
            <a:ext cx="2108589" cy="1971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3" name="Google Shape;2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9288" y="2746825"/>
            <a:ext cx="2352675" cy="186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MATTHIEU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>
            <a:off x="-22175" y="-14775"/>
            <a:ext cx="2889600" cy="519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3" name="Google Shape;263;p31"/>
          <p:cNvSpPr txBox="1"/>
          <p:nvPr>
            <p:ph type="title"/>
          </p:nvPr>
        </p:nvSpPr>
        <p:spPr>
          <a:xfrm>
            <a:off x="20825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de câblage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670" y="-1"/>
            <a:ext cx="622633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NICOLAS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657725" y="2006400"/>
            <a:ext cx="3162900" cy="1130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chemeClr val="dk1"/>
                </a:solidFill>
                <a:highlight>
                  <a:schemeClr val="lt1"/>
                </a:highlight>
              </a:rPr>
              <a:t>SOMMAIRE </a:t>
            </a:r>
            <a:endParaRPr sz="4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Présentation du sujet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Le TX2-40 / CS9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Impression 3D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Choix des capteurs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L’armoire Electrique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La programmation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Conclusion</a:t>
            </a:r>
            <a:endParaRPr/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chemeClr val="lt1"/>
                </a:highlight>
              </a:rPr>
              <a:t> </a:t>
            </a:r>
            <a:r>
              <a:rPr lang="fr"/>
              <a:t>V.   L’ARMOIRE ELECTRIQUE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25" y="1290775"/>
            <a:ext cx="2647950" cy="354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075" y="1266950"/>
            <a:ext cx="2695575" cy="3590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6" name="Google Shape;2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950" y="1272075"/>
            <a:ext cx="2695575" cy="35806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MATTHIEU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chemeClr val="lt1"/>
                </a:highlight>
              </a:rPr>
              <a:t> </a:t>
            </a:r>
            <a:r>
              <a:rPr lang="fr"/>
              <a:t>VI.   LA PROGRAMMATION</a:t>
            </a:r>
            <a:endParaRPr/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3">
            <a:alphaModFix/>
          </a:blip>
          <a:srcRect b="0" l="0" r="2837" t="0"/>
          <a:stretch/>
        </p:blipFill>
        <p:spPr>
          <a:xfrm>
            <a:off x="5423175" y="1528950"/>
            <a:ext cx="3498300" cy="3228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025" y="2118175"/>
            <a:ext cx="1990725" cy="819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8" name="Google Shape;288;p33"/>
          <p:cNvSpPr txBox="1"/>
          <p:nvPr/>
        </p:nvSpPr>
        <p:spPr>
          <a:xfrm>
            <a:off x="4161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LISTE PROGRAMMES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3007788" y="1716150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0" name="Google Shape;290;p33"/>
          <p:cNvSpPr txBox="1"/>
          <p:nvPr/>
        </p:nvSpPr>
        <p:spPr>
          <a:xfrm>
            <a:off x="2890350" y="32964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OFF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725" y="3678338"/>
            <a:ext cx="723900" cy="36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2" name="Google Shape;29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25" y="1528950"/>
            <a:ext cx="2118375" cy="33337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3" name="Google Shape;293;p33"/>
          <p:cNvSpPr txBox="1"/>
          <p:nvPr/>
        </p:nvSpPr>
        <p:spPr>
          <a:xfrm>
            <a:off x="59025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SOUS-PROGRAMME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5" name="Google Shape;295;p33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265500" y="1081675"/>
            <a:ext cx="4045200" cy="31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3000"/>
              <a:t>Ralentissement</a:t>
            </a:r>
            <a:endParaRPr/>
          </a:p>
        </p:txBody>
      </p:sp>
      <p:sp>
        <p:nvSpPr>
          <p:cNvPr id="303" name="Google Shape;303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4" name="Google Shape;304;p34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6" name="Google Shape;306;p34" title="Ralenti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475" y="427225"/>
            <a:ext cx="2518088" cy="447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7" name="Google Shape;307;p34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 Ralentissement</a:t>
            </a:r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4161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LISTE PROGRAMMES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3007788" y="1716150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2890350" y="32964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OFF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725" y="3678338"/>
            <a:ext cx="723900" cy="36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7" name="Google Shape;3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25" y="1528950"/>
            <a:ext cx="2118375" cy="3311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8" name="Google Shape;318;p35"/>
          <p:cNvSpPr txBox="1"/>
          <p:nvPr/>
        </p:nvSpPr>
        <p:spPr>
          <a:xfrm>
            <a:off x="59025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SOUS-PROGRAMME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953" y="1528950"/>
            <a:ext cx="3679323" cy="3462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0" name="Google Shape;32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6262" y="2077313"/>
            <a:ext cx="2079586" cy="79841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1" name="Google Shape;321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2" name="Google Shape;322;p35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type="title"/>
          </p:nvPr>
        </p:nvSpPr>
        <p:spPr>
          <a:xfrm>
            <a:off x="265500" y="1081675"/>
            <a:ext cx="4045200" cy="31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Capteurs Portes</a:t>
            </a:r>
            <a:endParaRPr/>
          </a:p>
        </p:txBody>
      </p:sp>
      <p:pic>
        <p:nvPicPr>
          <p:cNvPr id="330" name="Google Shape;330;p36" title="Capteur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450" y="965300"/>
            <a:ext cx="4045200" cy="2973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2" name="Google Shape;332;p36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 Sécurité Machine</a:t>
            </a:r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4161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LISTE PROGRAMMES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2931588" y="1716150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2814150" y="32964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OFF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525" y="3678338"/>
            <a:ext cx="723900" cy="36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4" name="Google Shape;3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25" y="1528950"/>
            <a:ext cx="2118375" cy="33041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5" name="Google Shape;345;p37"/>
          <p:cNvSpPr txBox="1"/>
          <p:nvPr/>
        </p:nvSpPr>
        <p:spPr>
          <a:xfrm>
            <a:off x="58263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SOUS-PROGRAMME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46" name="Google Shape;346;p37"/>
          <p:cNvPicPr preferRelativeResize="0"/>
          <p:nvPr/>
        </p:nvPicPr>
        <p:blipFill rotWithShape="1">
          <a:blip r:embed="rId5">
            <a:alphaModFix/>
          </a:blip>
          <a:srcRect b="50719" l="0" r="0" t="0"/>
          <a:stretch/>
        </p:blipFill>
        <p:spPr>
          <a:xfrm>
            <a:off x="5148325" y="1566625"/>
            <a:ext cx="1941550" cy="30891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7" name="Google Shape;347;p37"/>
          <p:cNvPicPr preferRelativeResize="0"/>
          <p:nvPr/>
        </p:nvPicPr>
        <p:blipFill rotWithShape="1">
          <a:blip r:embed="rId5">
            <a:alphaModFix/>
          </a:blip>
          <a:srcRect b="0" l="0" r="0" t="49336"/>
          <a:stretch/>
        </p:blipFill>
        <p:spPr>
          <a:xfrm>
            <a:off x="7160350" y="1566625"/>
            <a:ext cx="1877750" cy="30891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8" name="Google Shape;34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0150" y="2109163"/>
            <a:ext cx="2148125" cy="925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9" name="Google Shape;349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0" name="Google Shape;350;p37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/>
          <p:nvPr>
            <p:ph type="title"/>
          </p:nvPr>
        </p:nvSpPr>
        <p:spPr>
          <a:xfrm>
            <a:off x="265500" y="1081675"/>
            <a:ext cx="4045200" cy="31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PickAndPlace (Base)</a:t>
            </a:r>
            <a:endParaRPr/>
          </a:p>
        </p:txBody>
      </p:sp>
      <p:pic>
        <p:nvPicPr>
          <p:cNvPr id="358" name="Google Shape;358;p38" title="PickPlaceBas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400" y="363626"/>
            <a:ext cx="2589600" cy="4603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9" name="Google Shape;359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0" name="Google Shape;360;p38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 Pick and Place (Base)</a:t>
            </a:r>
            <a:endParaRPr/>
          </a:p>
        </p:txBody>
      </p:sp>
      <p:sp>
        <p:nvSpPr>
          <p:cNvPr id="368" name="Google Shape;368;p39"/>
          <p:cNvSpPr txBox="1"/>
          <p:nvPr/>
        </p:nvSpPr>
        <p:spPr>
          <a:xfrm>
            <a:off x="4161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LISTE PROGRAMMES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2779188" y="1716150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2737950" y="32964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OFF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125" y="3678338"/>
            <a:ext cx="723900" cy="36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2" name="Google Shape;3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25" y="1528950"/>
            <a:ext cx="2118375" cy="3289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3" name="Google Shape;373;p39"/>
          <p:cNvSpPr txBox="1"/>
          <p:nvPr/>
        </p:nvSpPr>
        <p:spPr>
          <a:xfrm>
            <a:off x="5365375" y="14441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Pick 				Place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500" y="1912475"/>
            <a:ext cx="2118375" cy="2234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5" name="Google Shape;37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6225" y="1912475"/>
            <a:ext cx="1834175" cy="2234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6" name="Google Shape;37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4675" y="2143325"/>
            <a:ext cx="1669913" cy="958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7" name="Google Shape;377;p39"/>
          <p:cNvSpPr txBox="1"/>
          <p:nvPr/>
        </p:nvSpPr>
        <p:spPr>
          <a:xfrm>
            <a:off x="58263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SOUS-PROGRAMME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8" name="Google Shape;378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9" name="Google Shape;379;p39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/>
          <p:nvPr>
            <p:ph type="title"/>
          </p:nvPr>
        </p:nvSpPr>
        <p:spPr>
          <a:xfrm>
            <a:off x="265500" y="1081675"/>
            <a:ext cx="4045200" cy="31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PickAndPlace (Tower)</a:t>
            </a:r>
            <a:endParaRPr/>
          </a:p>
        </p:txBody>
      </p:sp>
      <p:pic>
        <p:nvPicPr>
          <p:cNvPr id="387" name="Google Shape;387;p40" title="Tow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900" y="443400"/>
            <a:ext cx="2721776" cy="4547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8" name="Google Shape;388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9" name="Google Shape;389;p40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 Pick and Place (Tower)</a:t>
            </a:r>
            <a:endParaRPr/>
          </a:p>
        </p:txBody>
      </p:sp>
      <p:sp>
        <p:nvSpPr>
          <p:cNvPr id="397" name="Google Shape;397;p41"/>
          <p:cNvSpPr txBox="1"/>
          <p:nvPr/>
        </p:nvSpPr>
        <p:spPr>
          <a:xfrm>
            <a:off x="4161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LISTE PROGRAMMES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2855388" y="1716150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2814150" y="32964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OFF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00" name="Google Shape;4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525" y="3678338"/>
            <a:ext cx="723900" cy="36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1" name="Google Shape;4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25" y="1528950"/>
            <a:ext cx="2118375" cy="3252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2" name="Google Shape;402;p41"/>
          <p:cNvSpPr txBox="1"/>
          <p:nvPr/>
        </p:nvSpPr>
        <p:spPr>
          <a:xfrm>
            <a:off x="58263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SOUS-PROGRAMME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03" name="Google Shape;40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8238" y="1538050"/>
            <a:ext cx="2023200" cy="3089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4" name="Google Shape;40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8825" y="1538050"/>
            <a:ext cx="1936200" cy="3089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5" name="Google Shape;40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7175" y="2163050"/>
            <a:ext cx="2033995" cy="817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6" name="Google Shape;406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7" name="Google Shape;407;p41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8" name="Google Shape;408;p41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118250" y="1251725"/>
            <a:ext cx="5269200" cy="3000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1300" u="sng">
                <a:solidFill>
                  <a:schemeClr val="dk2"/>
                </a:solidFill>
              </a:rPr>
              <a:t>Objectifs :</a:t>
            </a:r>
            <a:endParaRPr b="1" sz="1300" u="sng">
              <a:solidFill>
                <a:schemeClr val="dk2"/>
              </a:solidFill>
            </a:endParaRPr>
          </a:p>
          <a:p>
            <a:pPr indent="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1300">
                <a:solidFill>
                  <a:schemeClr val="dk2"/>
                </a:solidFill>
              </a:rPr>
              <a:t>Installation complète d’un bras robot Stäubli :</a:t>
            </a:r>
            <a:endParaRPr b="1" sz="1300">
              <a:solidFill>
                <a:schemeClr val="dk2"/>
              </a:solidFill>
            </a:endParaRPr>
          </a:p>
          <a:p>
            <a:pPr indent="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chemeClr val="dk2"/>
                </a:solidFill>
              </a:rPr>
              <a:t>Installations des licences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chemeClr val="dk2"/>
                </a:solidFill>
              </a:rPr>
              <a:t>Ajout d’un scrutateur laser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chemeClr val="dk2"/>
                </a:solidFill>
              </a:rPr>
              <a:t>Ajout d’un capteur de porte permettant le ralentissement du robot.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layfair Display"/>
              <a:buChar char="●"/>
            </a:pPr>
            <a:r>
              <a:rPr lang="fr" sz="1300">
                <a:solidFill>
                  <a:schemeClr val="dk2"/>
                </a:solidFill>
              </a:rPr>
              <a:t>Capteurs de sécurité (TP Sécurité machine)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chemeClr val="dk2"/>
                </a:solidFill>
              </a:rPr>
              <a:t>Modélisation 3D (support stylo, modélisation de la table)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chemeClr val="dk2"/>
                </a:solidFill>
              </a:rPr>
              <a:t>Programmer le robot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romanUcPeriod"/>
            </a:pPr>
            <a:r>
              <a:rPr lang="fr"/>
              <a:t>PRÉSENTATION</a:t>
            </a:r>
            <a:r>
              <a:rPr lang="fr"/>
              <a:t> DU SUJET</a:t>
            </a:r>
            <a:endParaRPr/>
          </a:p>
        </p:txBody>
      </p:sp>
      <p:pic>
        <p:nvPicPr>
          <p:cNvPr id="78" name="Google Shape;78;p15" title="IMG_5874.jpg"/>
          <p:cNvPicPr preferRelativeResize="0"/>
          <p:nvPr/>
        </p:nvPicPr>
        <p:blipFill rotWithShape="1">
          <a:blip r:embed="rId3">
            <a:alphaModFix/>
          </a:blip>
          <a:srcRect b="19257" l="18200" r="0" t="44901"/>
          <a:stretch/>
        </p:blipFill>
        <p:spPr>
          <a:xfrm>
            <a:off x="5507625" y="1152775"/>
            <a:ext cx="3525526" cy="33477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NICOLAS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/>
          <p:nvPr>
            <p:ph type="title"/>
          </p:nvPr>
        </p:nvSpPr>
        <p:spPr>
          <a:xfrm>
            <a:off x="265500" y="1081675"/>
            <a:ext cx="4045200" cy="31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PickAndPlace (Tourni)</a:t>
            </a:r>
            <a:endParaRPr/>
          </a:p>
        </p:txBody>
      </p:sp>
      <p:pic>
        <p:nvPicPr>
          <p:cNvPr id="415" name="Google Shape;415;p42" title="Tourni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750" y="374600"/>
            <a:ext cx="2721776" cy="461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6" name="Google Shape;416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7" name="Google Shape;417;p42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8" name="Google Shape;418;p42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 Pick and Place (Tourni)</a:t>
            </a:r>
            <a:endParaRPr/>
          </a:p>
        </p:txBody>
      </p:sp>
      <p:sp>
        <p:nvSpPr>
          <p:cNvPr id="425" name="Google Shape;425;p43"/>
          <p:cNvSpPr txBox="1"/>
          <p:nvPr/>
        </p:nvSpPr>
        <p:spPr>
          <a:xfrm>
            <a:off x="4161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LISTE PROGRAMMES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6" name="Google Shape;426;p43"/>
          <p:cNvSpPr txBox="1"/>
          <p:nvPr/>
        </p:nvSpPr>
        <p:spPr>
          <a:xfrm>
            <a:off x="2855388" y="1716150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7" name="Google Shape;427;p43"/>
          <p:cNvSpPr txBox="1"/>
          <p:nvPr/>
        </p:nvSpPr>
        <p:spPr>
          <a:xfrm>
            <a:off x="2814150" y="32964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OFF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8" name="Google Shape;4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525" y="3678338"/>
            <a:ext cx="723900" cy="36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9" name="Google Shape;4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25" y="1528950"/>
            <a:ext cx="2118375" cy="3326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0" name="Google Shape;430;p43"/>
          <p:cNvSpPr txBox="1"/>
          <p:nvPr/>
        </p:nvSpPr>
        <p:spPr>
          <a:xfrm>
            <a:off x="58263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SOUS-PROGRAMME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31" name="Google Shape;4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850" y="1528950"/>
            <a:ext cx="1948025" cy="3036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2" name="Google Shape;4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825" y="1528950"/>
            <a:ext cx="1973275" cy="3036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3" name="Google Shape;43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4075" y="2135113"/>
            <a:ext cx="1722806" cy="974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4" name="Google Shape;434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5" name="Google Shape;435;p43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265500" y="1081675"/>
            <a:ext cx="4045200" cy="31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Mot (GEII</a:t>
            </a:r>
            <a:r>
              <a:rPr lang="fr" sz="3000"/>
              <a:t>)</a:t>
            </a:r>
            <a:endParaRPr/>
          </a:p>
        </p:txBody>
      </p:sp>
      <p:pic>
        <p:nvPicPr>
          <p:cNvPr id="443" name="Google Shape;443;p44" title="GEII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075" y="465575"/>
            <a:ext cx="2612874" cy="450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4" name="Google Shape;444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5" name="Google Shape;445;p44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6" name="Google Shape;446;p44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7" name="Google Shape;447;p44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 Lettre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493188" y="1411350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4" name="Google Shape;454;p45"/>
          <p:cNvSpPr txBox="1"/>
          <p:nvPr/>
        </p:nvSpPr>
        <p:spPr>
          <a:xfrm>
            <a:off x="451950" y="29916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OFF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55" name="Google Shape;4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325" y="3373538"/>
            <a:ext cx="723900" cy="36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6" name="Google Shape;4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275" y="1631413"/>
            <a:ext cx="2466975" cy="2924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7" name="Google Shape;457;p45"/>
          <p:cNvSpPr/>
          <p:nvPr/>
        </p:nvSpPr>
        <p:spPr>
          <a:xfrm>
            <a:off x="4009525" y="4640475"/>
            <a:ext cx="66600" cy="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8" name="Google Shape;458;p45"/>
          <p:cNvSpPr/>
          <p:nvPr/>
        </p:nvSpPr>
        <p:spPr>
          <a:xfrm>
            <a:off x="4009525" y="4792875"/>
            <a:ext cx="66600" cy="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9" name="Google Shape;459;p45"/>
          <p:cNvSpPr/>
          <p:nvPr/>
        </p:nvSpPr>
        <p:spPr>
          <a:xfrm>
            <a:off x="4009525" y="4945275"/>
            <a:ext cx="66600" cy="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475" y="1631424"/>
            <a:ext cx="3543700" cy="3210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1" name="Google Shape;461;p45"/>
          <p:cNvSpPr txBox="1"/>
          <p:nvPr/>
        </p:nvSpPr>
        <p:spPr>
          <a:xfrm>
            <a:off x="4490750" y="868525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Sous-Programme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2" name="Google Shape;462;p45"/>
          <p:cNvSpPr txBox="1"/>
          <p:nvPr/>
        </p:nvSpPr>
        <p:spPr>
          <a:xfrm>
            <a:off x="3236388" y="1258950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 LETTRE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3" name="Google Shape;463;p45"/>
          <p:cNvSpPr txBox="1"/>
          <p:nvPr/>
        </p:nvSpPr>
        <p:spPr>
          <a:xfrm>
            <a:off x="6136202" y="12589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Exemple LETTRE D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64" name="Google Shape;4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163" y="1811288"/>
            <a:ext cx="1819275" cy="962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5" name="Google Shape;465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6" name="Google Shape;466;p45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7" name="Google Shape;467;p45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8" name="Google Shape;468;p45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 Chiffre</a:t>
            </a:r>
            <a:endParaRPr/>
          </a:p>
        </p:txBody>
      </p:sp>
      <p:sp>
        <p:nvSpPr>
          <p:cNvPr id="474" name="Google Shape;474;p46"/>
          <p:cNvSpPr txBox="1"/>
          <p:nvPr/>
        </p:nvSpPr>
        <p:spPr>
          <a:xfrm>
            <a:off x="493188" y="1411350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451950" y="29916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OFF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76" name="Google Shape;4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325" y="3373538"/>
            <a:ext cx="723900" cy="36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7" name="Google Shape;477;p46"/>
          <p:cNvSpPr/>
          <p:nvPr/>
        </p:nvSpPr>
        <p:spPr>
          <a:xfrm>
            <a:off x="4009525" y="4640475"/>
            <a:ext cx="66600" cy="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8" name="Google Shape;478;p46"/>
          <p:cNvSpPr/>
          <p:nvPr/>
        </p:nvSpPr>
        <p:spPr>
          <a:xfrm>
            <a:off x="4009525" y="4792875"/>
            <a:ext cx="66600" cy="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9" name="Google Shape;479;p46"/>
          <p:cNvSpPr/>
          <p:nvPr/>
        </p:nvSpPr>
        <p:spPr>
          <a:xfrm>
            <a:off x="4009525" y="4945275"/>
            <a:ext cx="66600" cy="6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0" name="Google Shape;480;p46"/>
          <p:cNvSpPr txBox="1"/>
          <p:nvPr/>
        </p:nvSpPr>
        <p:spPr>
          <a:xfrm>
            <a:off x="4490750" y="868525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Sous-Programme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1" name="Google Shape;481;p46"/>
          <p:cNvSpPr txBox="1"/>
          <p:nvPr/>
        </p:nvSpPr>
        <p:spPr>
          <a:xfrm>
            <a:off x="3236388" y="1258950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 CHIFFRE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6136202" y="12589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Exemple CHIFFRE 5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83" name="Google Shape;4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830488"/>
            <a:ext cx="1762125" cy="971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4" name="Google Shape;48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775" y="1631425"/>
            <a:ext cx="3225156" cy="3313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5" name="Google Shape;48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6752" y="1631425"/>
            <a:ext cx="2250996" cy="2923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6" name="Google Shape;486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7" name="Google Shape;487;p46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8" name="Google Shape;488;p46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9" name="Google Shape;489;p46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 Écrire Mot</a:t>
            </a:r>
            <a:endParaRPr/>
          </a:p>
        </p:txBody>
      </p:sp>
      <p:sp>
        <p:nvSpPr>
          <p:cNvPr id="495" name="Google Shape;495;p47"/>
          <p:cNvSpPr txBox="1"/>
          <p:nvPr/>
        </p:nvSpPr>
        <p:spPr>
          <a:xfrm>
            <a:off x="6447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LISTE PROGRAMMES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6" name="Google Shape;496;p47"/>
          <p:cNvSpPr txBox="1"/>
          <p:nvPr/>
        </p:nvSpPr>
        <p:spPr>
          <a:xfrm>
            <a:off x="3388788" y="1716150"/>
            <a:ext cx="202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7" name="Google Shape;497;p47"/>
          <p:cNvSpPr txBox="1"/>
          <p:nvPr/>
        </p:nvSpPr>
        <p:spPr>
          <a:xfrm>
            <a:off x="3347550" y="32964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OFF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98" name="Google Shape;4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925" y="3678338"/>
            <a:ext cx="723900" cy="36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9" name="Google Shape;4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25" y="1528950"/>
            <a:ext cx="2118375" cy="3252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0" name="Google Shape;500;p47"/>
          <p:cNvSpPr txBox="1"/>
          <p:nvPr/>
        </p:nvSpPr>
        <p:spPr>
          <a:xfrm>
            <a:off x="5950500" y="1648000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SOUS-PROGRAMME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800" y="2147900"/>
            <a:ext cx="2118375" cy="188752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2" name="Google Shape;50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5463" y="2147888"/>
            <a:ext cx="1266825" cy="847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3" name="Google Shape;503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4" name="Google Shape;504;p47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05" name="Google Shape;505;p47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06" name="Google Shape;506;p47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8"/>
          <p:cNvSpPr txBox="1"/>
          <p:nvPr>
            <p:ph type="title"/>
          </p:nvPr>
        </p:nvSpPr>
        <p:spPr>
          <a:xfrm>
            <a:off x="265500" y="1081675"/>
            <a:ext cx="4045200" cy="31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IHM - Mot (rire)</a:t>
            </a:r>
            <a:endParaRPr/>
          </a:p>
        </p:txBody>
      </p:sp>
      <p:pic>
        <p:nvPicPr>
          <p:cNvPr id="512" name="Google Shape;512;p48" title="IH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075" y="406400"/>
            <a:ext cx="2721776" cy="4660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3" name="Google Shape;513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4" name="Google Shape;514;p48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5" name="Google Shape;515;p48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6" name="Google Shape;516;p48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 IHM-Mot</a:t>
            </a:r>
            <a:endParaRPr/>
          </a:p>
        </p:txBody>
      </p:sp>
      <p:pic>
        <p:nvPicPr>
          <p:cNvPr id="522" name="Google Shape;5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725" y="1528950"/>
            <a:ext cx="2614475" cy="3425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3" name="Google Shape;5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957" y="3249700"/>
            <a:ext cx="1819275" cy="809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4" name="Google Shape;52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325" y="1528950"/>
            <a:ext cx="2118375" cy="3252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5" name="Google Shape;52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6925" y="4592738"/>
            <a:ext cx="723900" cy="36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6" name="Google Shape;526;p49"/>
          <p:cNvSpPr txBox="1"/>
          <p:nvPr/>
        </p:nvSpPr>
        <p:spPr>
          <a:xfrm>
            <a:off x="3347550" y="4210850"/>
            <a:ext cx="2323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OFF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7" name="Google Shape;527;p49"/>
          <p:cNvSpPr txBox="1"/>
          <p:nvPr/>
        </p:nvSpPr>
        <p:spPr>
          <a:xfrm>
            <a:off x="3283500" y="2867200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SOUS-PROGRAMME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28" name="Google Shape;52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8300" y="1855925"/>
            <a:ext cx="1885950" cy="857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9" name="Google Shape;529;p49"/>
          <p:cNvSpPr txBox="1"/>
          <p:nvPr/>
        </p:nvSpPr>
        <p:spPr>
          <a:xfrm>
            <a:off x="3283500" y="1419400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PROGRAMME 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0" name="Google Shape;530;p49"/>
          <p:cNvSpPr txBox="1"/>
          <p:nvPr/>
        </p:nvSpPr>
        <p:spPr>
          <a:xfrm>
            <a:off x="6447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LISTE PROGRAMMES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1" name="Google Shape;531;p49"/>
          <p:cNvSpPr txBox="1"/>
          <p:nvPr/>
        </p:nvSpPr>
        <p:spPr>
          <a:xfrm>
            <a:off x="7045525" y="1108525"/>
            <a:ext cx="34983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IHM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2" name="Google Shape;532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3" name="Google Shape;533;p49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4" name="Google Shape;534;p49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5" name="Google Shape;535;p49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50" title="IMG_5873.jpg"/>
          <p:cNvPicPr preferRelativeResize="0"/>
          <p:nvPr/>
        </p:nvPicPr>
        <p:blipFill rotWithShape="1">
          <a:blip r:embed="rId3">
            <a:alphaModFix/>
          </a:blip>
          <a:srcRect b="0" l="6131" r="4486" t="9148"/>
          <a:stretch/>
        </p:blipFill>
        <p:spPr>
          <a:xfrm>
            <a:off x="2022425" y="214325"/>
            <a:ext cx="5099151" cy="336247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0"/>
          <p:cNvSpPr txBox="1"/>
          <p:nvPr>
            <p:ph type="title"/>
          </p:nvPr>
        </p:nvSpPr>
        <p:spPr>
          <a:xfrm>
            <a:off x="352200" y="3901975"/>
            <a:ext cx="8439600" cy="8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542" name="Google Shape;542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3" name="Google Shape;543;p50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4" name="Google Shape;544;p50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TOUS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45" name="Google Shape;545;p50" title="erik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7950" y="4943975"/>
            <a:ext cx="266050" cy="1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747725" y="445025"/>
            <a:ext cx="411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chemeClr val="lt1"/>
                </a:highlight>
              </a:rPr>
              <a:t> </a:t>
            </a:r>
            <a:r>
              <a:rPr lang="fr"/>
              <a:t>II.   Le TX2-40 / CS9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69500"/>
            <a:ext cx="4170775" cy="451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" name="Google Shape;88;p16"/>
          <p:cNvSpPr txBox="1"/>
          <p:nvPr/>
        </p:nvSpPr>
        <p:spPr>
          <a:xfrm>
            <a:off x="487725" y="1278475"/>
            <a:ext cx="3007800" cy="3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Robot TX2-40 </a:t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SP2 </a:t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Boîtier WMS</a:t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Contrôleur CS9</a:t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9" name="Google Shape;89;p16"/>
          <p:cNvCxnSpPr/>
          <p:nvPr/>
        </p:nvCxnSpPr>
        <p:spPr>
          <a:xfrm>
            <a:off x="2401775" y="1537150"/>
            <a:ext cx="3849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/>
          <p:nvPr/>
        </p:nvCxnSpPr>
        <p:spPr>
          <a:xfrm>
            <a:off x="2061825" y="3170350"/>
            <a:ext cx="4242000" cy="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/>
          <p:nvPr/>
        </p:nvCxnSpPr>
        <p:spPr>
          <a:xfrm>
            <a:off x="1263700" y="2372225"/>
            <a:ext cx="6363000" cy="28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/>
          <p:nvPr/>
        </p:nvCxnSpPr>
        <p:spPr>
          <a:xfrm>
            <a:off x="2406375" y="4015025"/>
            <a:ext cx="4242000" cy="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II. LE TX2-40 / CS9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6804" r="1368" t="0"/>
          <a:stretch/>
        </p:blipFill>
        <p:spPr>
          <a:xfrm>
            <a:off x="3208125" y="0"/>
            <a:ext cx="5624175" cy="48734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NICOLAS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1198525" y="212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SP2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750" y="373288"/>
            <a:ext cx="5119825" cy="439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" name="Google Shape;115;p18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NICOLAS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5993350" y="2141200"/>
            <a:ext cx="25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BOITIER WMS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0" y="636850"/>
            <a:ext cx="4914900" cy="358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" name="Google Shape;125;p19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NICOLAS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LOGICIEL SRS</a:t>
            </a:r>
            <a:endParaRPr/>
          </a:p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2550" r="-2550" t="0"/>
          <a:stretch/>
        </p:blipFill>
        <p:spPr>
          <a:xfrm>
            <a:off x="184750" y="1053150"/>
            <a:ext cx="4456224" cy="2604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/>
          </a:blip>
          <a:srcRect b="17039" l="0" r="41417" t="0"/>
          <a:stretch/>
        </p:blipFill>
        <p:spPr>
          <a:xfrm>
            <a:off x="3797850" y="3731974"/>
            <a:ext cx="1635026" cy="121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300" y="1053150"/>
            <a:ext cx="4182800" cy="2604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7" name="Google Shape;137;p20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AUBIN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III. IMPRESSION 3D</a:t>
            </a:r>
            <a:endParaRPr/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7944350" y="66500"/>
            <a:ext cx="115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TOM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26790" r="15559" t="0"/>
          <a:stretch/>
        </p:blipFill>
        <p:spPr>
          <a:xfrm rot="-5400000">
            <a:off x="3178025" y="1135925"/>
            <a:ext cx="3305175" cy="3800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" name="Google Shape;148;p21"/>
          <p:cNvSpPr txBox="1"/>
          <p:nvPr/>
        </p:nvSpPr>
        <p:spPr>
          <a:xfrm>
            <a:off x="2930413" y="770650"/>
            <a:ext cx="380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Table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0" y="4781400"/>
            <a:ext cx="5771700" cy="3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TOURAIS - MOCHET - AUGER - FELLAH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